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57" r:id="rId4"/>
    <p:sldId id="263" r:id="rId5"/>
    <p:sldId id="264" r:id="rId6"/>
    <p:sldId id="258" r:id="rId7"/>
    <p:sldId id="259" r:id="rId8"/>
    <p:sldId id="260" r:id="rId9"/>
    <p:sldId id="261" r:id="rId10"/>
  </p:sldIdLst>
  <p:sldSz cx="12192000" cy="6858000"/>
  <p:notesSz cx="6889750" cy="967105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4109" y="1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4852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4852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r">
              <a:defRPr sz="1200"/>
            </a:lvl1pPr>
          </a:lstStyle>
          <a:p>
            <a:fld id="{CA68DFA6-ACF5-419E-A179-704F4ACDA3B0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42925" y="1208088"/>
            <a:ext cx="5803900" cy="3265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1" tIns="47316" rIns="94631" bIns="47316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8975" y="4654193"/>
            <a:ext cx="5511800" cy="3807976"/>
          </a:xfrm>
          <a:prstGeom prst="rect">
            <a:avLst/>
          </a:prstGeom>
        </p:spPr>
        <p:txBody>
          <a:bodyPr vert="horz" lIns="94631" tIns="47316" rIns="94631" bIns="47316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185820"/>
            <a:ext cx="2985558" cy="485231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902597" y="9185820"/>
            <a:ext cx="2985558" cy="485231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r">
              <a:defRPr sz="1200"/>
            </a:lvl1pPr>
          </a:lstStyle>
          <a:p>
            <a:fld id="{876E9C08-51C2-4E85-8E7E-7135DB9BCC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4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102BEB-08DA-55F0-BA74-34344DE82B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801A082-0744-7AA5-E191-F1AA1A541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93E621-8648-3EE5-B5A1-148223E92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D6CC68-2DCA-57CD-7ED4-DAA919598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1722A3-A41A-AEB6-45A2-22D20AA32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25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65A43B-3309-8C26-9E8F-04A37B10D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CA07AAD-023D-4E60-E618-7C67299FE5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DC0C0E-A825-0CEB-2D30-9D58B0F3B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EAE342-D16D-48B3-A15F-6F4D432B4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504D78-4426-137B-1CA7-49D47BDB4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566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FF768A1-3800-9D2A-D2E1-360F3DE05D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EA1AEB6-F92A-4D32-549E-66156E952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B204A5-3285-4DC9-80C1-A3F7E567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604B99-1FCE-9C42-262B-3B2FF038D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FC0E67-76C7-BDD2-BD1E-E7893117B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598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2E7A19-9A69-2DE9-B862-1911E266E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1F19EC-41A0-8B29-F6E6-0AC58BE4C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D22416-7AEA-4250-662C-7DBB01286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FF684-B6E7-F60C-2C14-F80955F6D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1FB9BA4-51C1-BC1F-7A78-910BE1AEA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952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E7D26E-0042-F421-32F6-DE1EA486C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804277C-65CF-C8F2-9FB8-62809559A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870A6B-DDA9-0032-C0F8-C0B36C5E7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808095-0DBA-F2C2-E5A2-9363912D2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C8CCA3-C94E-9DF9-A560-CF28EDAC3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58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9CC4BF-0C39-874A-0173-67DAF36D8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371F3A-1E09-11AB-5A8B-D3AAAC7086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3FD558-BBB3-E70B-018A-9C1E7C5D7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9FBB83-FD1D-DBAD-C774-CE5DBE530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E05211-B5AD-5998-8722-EFD8F0856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0EBD6F-D58C-9048-A68D-5368FE26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55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555135-B9C7-82EA-9FE1-44F1CD88B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9E72503-3D29-833A-14CB-DE7ADF831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3DD6D5B-BF16-0D4F-5724-86A27F9AF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BE9B662-37C1-BA54-B52D-9ACB7B329D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1FE946E-25A9-AE20-A1FA-0CD9D11151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E44233B-09E6-261F-4723-0456D0553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695A7F0-62F2-D0FE-DFBC-70EEBF5E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4C044A2-9B55-73B8-B835-C46BABC8A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858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F6179D-A0C6-61A7-A536-CACE26E50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29CB87C-0636-7790-7792-A0687B5B7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FB2C7F5-10BC-80C4-EFAF-D28FB858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9AC3F17-64D7-D4FE-E62A-189B281A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469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8DFDF1E-2088-824A-E17A-170B99924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EA8E5B4-911D-1D49-7A6B-DEDBCF605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0E71226-6DEB-91B8-ACFC-DA46329E0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330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93544E-1B93-A713-3C82-D3C20996B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435E87B-49C5-C9E9-742C-6075068EF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4EC3B17-0612-95DD-0698-B2ED71A5B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F86FA20-BC12-AEEF-8263-F238C95D7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6654A47-6D16-7782-6047-C60D28FED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0CD27B6-6E50-33C4-B045-71FD91543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23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7A8BE6-A17C-6220-F8DA-F02F888FD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95579E4-09D7-F6CF-9524-24FFF3466E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489A750-A599-CAC4-03D8-1647D7A20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051F4EE-36BF-C26B-99E8-4BB5D3CF0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6072E6-C6C5-5D80-FD27-38D68322B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BA7EBE5-0937-C2E1-92C3-3E4935227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56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7ED434B-E971-AB0C-A836-0A165F8C4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0080C0A-AB86-2C9F-F257-416769DB1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EA2430-595F-CA12-C69C-5D50A223F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29378-D5E6-46B2-80B4-6B5CBD2EA778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AF655F-4A25-A4EC-970C-2D820602D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015BFD-0815-BC75-C3DF-1EB3ACE75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19318-18AE-465F-BF30-0A9BB242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08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CAE733-90AB-8B08-C60C-7B98DCC46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028" y="0"/>
            <a:ext cx="7785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89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A2C0E-826D-1FE5-F69B-200AF665A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1BBFE4C-1FB2-842C-B8F7-83B175A34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028" y="-71120"/>
            <a:ext cx="7785944" cy="6858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316A1DA-8DE3-BCCA-B8B2-2769BCA3DB2D}"/>
              </a:ext>
            </a:extLst>
          </p:cNvPr>
          <p:cNvSpPr txBox="1"/>
          <p:nvPr/>
        </p:nvSpPr>
        <p:spPr>
          <a:xfrm>
            <a:off x="6888480" y="4536076"/>
            <a:ext cx="4683760" cy="20197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l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CN" altLang="en-US" b="1" i="0">
                <a:solidFill>
                  <a:srgbClr val="000000"/>
                </a:solidFill>
                <a:effectLst/>
                <a:latin typeface="Inter"/>
              </a:rPr>
              <a:t>优惠叠加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：前期排卡优惠 </a:t>
            </a:r>
            <a:r>
              <a:rPr lang="en-US" altLang="zh-CN" b="0" i="0">
                <a:solidFill>
                  <a:srgbClr val="000000"/>
                </a:solidFill>
                <a:effectLst/>
                <a:latin typeface="Inter"/>
              </a:rPr>
              <a:t>5 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万 </a:t>
            </a:r>
            <a:r>
              <a:rPr lang="en-US" altLang="zh-CN" b="0" i="0">
                <a:solidFill>
                  <a:srgbClr val="000000"/>
                </a:solidFill>
                <a:effectLst/>
                <a:latin typeface="Inter"/>
              </a:rPr>
              <a:t>+ 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集团特批开盘优惠 </a:t>
            </a:r>
            <a:r>
              <a:rPr lang="en-US" altLang="zh-CN" b="0" i="0">
                <a:solidFill>
                  <a:srgbClr val="000000"/>
                </a:solidFill>
                <a:effectLst/>
                <a:latin typeface="Inter"/>
              </a:rPr>
              <a:t>10 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万 </a:t>
            </a:r>
            <a:r>
              <a:rPr lang="en-US" altLang="zh-CN" b="0" i="0">
                <a:solidFill>
                  <a:srgbClr val="000000"/>
                </a:solidFill>
                <a:effectLst/>
                <a:latin typeface="Inter"/>
              </a:rPr>
              <a:t>+ 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认购后 </a:t>
            </a:r>
            <a:r>
              <a:rPr lang="en-US" altLang="zh-CN" b="0" i="0">
                <a:solidFill>
                  <a:srgbClr val="000000"/>
                </a:solidFill>
                <a:effectLst/>
                <a:latin typeface="Inter"/>
              </a:rPr>
              <a:t>5 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天内交首付签约优惠 </a:t>
            </a:r>
            <a:r>
              <a:rPr lang="en-US" altLang="zh-CN" b="0" i="0">
                <a:solidFill>
                  <a:srgbClr val="000000"/>
                </a:solidFill>
                <a:effectLst/>
                <a:latin typeface="Inter"/>
              </a:rPr>
              <a:t>5 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万，累计优惠 </a:t>
            </a:r>
            <a:r>
              <a:rPr lang="en-US" altLang="zh-CN" b="0" i="0">
                <a:solidFill>
                  <a:srgbClr val="000000"/>
                </a:solidFill>
                <a:effectLst/>
                <a:latin typeface="Inter"/>
              </a:rPr>
              <a:t>20 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万。</a:t>
            </a:r>
          </a:p>
          <a:p>
            <a:pPr algn="l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CN" altLang="en-US" b="1" i="0">
                <a:solidFill>
                  <a:srgbClr val="000000"/>
                </a:solidFill>
                <a:effectLst/>
                <a:latin typeface="Inter"/>
              </a:rPr>
              <a:t>价格与产品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：惠后均价 </a:t>
            </a:r>
            <a:r>
              <a:rPr lang="en-US" altLang="zh-CN" b="0" i="0">
                <a:solidFill>
                  <a:srgbClr val="000000"/>
                </a:solidFill>
                <a:effectLst/>
                <a:latin typeface="Inter"/>
              </a:rPr>
              <a:t>2.1 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万 </a:t>
            </a:r>
            <a:r>
              <a:rPr lang="en-US" altLang="zh-CN" b="0" i="0">
                <a:solidFill>
                  <a:srgbClr val="000000"/>
                </a:solidFill>
                <a:effectLst/>
                <a:latin typeface="Inter"/>
              </a:rPr>
              <a:t>/ 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平，可购买黄岛中心的精装小高层。</a:t>
            </a:r>
          </a:p>
          <a:p>
            <a:pPr algn="l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CN" altLang="en-US" b="1" i="0">
                <a:solidFill>
                  <a:srgbClr val="000000"/>
                </a:solidFill>
                <a:effectLst/>
                <a:latin typeface="Inter"/>
              </a:rPr>
              <a:t>时间节点</a:t>
            </a:r>
            <a:r>
              <a:rPr lang="zh-CN" altLang="en-US" b="0" i="0">
                <a:solidFill>
                  <a:srgbClr val="000000"/>
                </a:solidFill>
                <a:effectLst/>
                <a:latin typeface="Inter"/>
              </a:rPr>
              <a:t>：预计月底首开，优惠仅限首开；本周末排卡活动继续。</a:t>
            </a:r>
          </a:p>
        </p:txBody>
      </p:sp>
    </p:spTree>
    <p:extLst>
      <p:ext uri="{BB962C8B-B14F-4D97-AF65-F5344CB8AC3E}">
        <p14:creationId xmlns:p14="http://schemas.microsoft.com/office/powerpoint/2010/main" val="1584821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F3A36BB-CF79-9601-7749-BD35E8BAB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86" y="0"/>
            <a:ext cx="11233028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28E5888-CE46-E139-AE34-E5E57F659FD8}"/>
              </a:ext>
            </a:extLst>
          </p:cNvPr>
          <p:cNvSpPr txBox="1"/>
          <p:nvPr/>
        </p:nvSpPr>
        <p:spPr>
          <a:xfrm>
            <a:off x="6918960" y="457200"/>
            <a:ext cx="3416320" cy="64633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CN" altLang="en-US" sz="3600" b="1"/>
              <a:t>四中片区的楼盘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8FC2780-E8CA-0AD6-4328-08E67A537D02}"/>
              </a:ext>
            </a:extLst>
          </p:cNvPr>
          <p:cNvSpPr txBox="1"/>
          <p:nvPr/>
        </p:nvSpPr>
        <p:spPr>
          <a:xfrm>
            <a:off x="4257040" y="2473960"/>
            <a:ext cx="2492990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chemeClr val="dk1">
                    <a:alpha val="32000"/>
                  </a:schemeClr>
                </a:solidFill>
              </a:rPr>
              <a:t>刘公子制图</a:t>
            </a:r>
          </a:p>
        </p:txBody>
      </p:sp>
    </p:spTree>
    <p:extLst>
      <p:ext uri="{BB962C8B-B14F-4D97-AF65-F5344CB8AC3E}">
        <p14:creationId xmlns:p14="http://schemas.microsoft.com/office/powerpoint/2010/main" val="3718588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C942ACC-A01A-5EAB-4CF1-9C0F9F59E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694" y="0"/>
            <a:ext cx="10044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58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08A224-78A6-302E-AAE6-92A6DB8C5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955" y="-104172"/>
            <a:ext cx="4651248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EBAEE65-7536-42A2-8AF5-30C7E4E93F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089" y="-104172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06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CCA21739-3E50-269C-8815-1B951183FF4D}"/>
              </a:ext>
            </a:extLst>
          </p:cNvPr>
          <p:cNvGrpSpPr/>
          <p:nvPr/>
        </p:nvGrpSpPr>
        <p:grpSpPr>
          <a:xfrm>
            <a:off x="2383358" y="-294640"/>
            <a:ext cx="5616804" cy="6858000"/>
            <a:chOff x="2383358" y="-294640"/>
            <a:chExt cx="5616804" cy="6858000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2A2AE76-CBFD-CF71-8ABB-9552B2865881}"/>
                </a:ext>
              </a:extLst>
            </p:cNvPr>
            <p:cNvGrpSpPr/>
            <p:nvPr/>
          </p:nvGrpSpPr>
          <p:grpSpPr>
            <a:xfrm>
              <a:off x="2383358" y="-294640"/>
              <a:ext cx="5616804" cy="6858000"/>
              <a:chOff x="2383358" y="-294640"/>
              <a:chExt cx="5616804" cy="6858000"/>
            </a:xfrm>
          </p:grpSpPr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id="{75BDF802-939D-7672-68AE-0D88B4F97B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83358" y="-294640"/>
                <a:ext cx="5616804" cy="6858000"/>
              </a:xfrm>
              <a:prstGeom prst="rect">
                <a:avLst/>
              </a:prstGeom>
            </p:spPr>
          </p:pic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96EAD26-A06F-1278-90AA-5E3FA4B79735}"/>
                  </a:ext>
                </a:extLst>
              </p:cNvPr>
              <p:cNvSpPr txBox="1"/>
              <p:nvPr/>
            </p:nvSpPr>
            <p:spPr>
              <a:xfrm>
                <a:off x="4022209" y="3429000"/>
                <a:ext cx="2339102" cy="461665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zh-CN" altLang="en-US" sz="2400" b="1"/>
                  <a:t>实验片区的楼盘</a:t>
                </a:r>
              </a:p>
            </p:txBody>
          </p:sp>
        </p:grp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C2BC9BD2-64EF-ECD8-8CDE-C01537B00375}"/>
                </a:ext>
              </a:extLst>
            </p:cNvPr>
            <p:cNvSpPr txBox="1"/>
            <p:nvPr/>
          </p:nvSpPr>
          <p:spPr>
            <a:xfrm>
              <a:off x="4257040" y="2473960"/>
              <a:ext cx="2492990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3600" b="1">
                  <a:solidFill>
                    <a:schemeClr val="dk1">
                      <a:alpha val="46000"/>
                    </a:schemeClr>
                  </a:solidFill>
                </a:rPr>
                <a:t>刘公子制图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460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D80D38-1861-83C5-9911-31A49ADA9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075" y="0"/>
            <a:ext cx="9875849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C31C2A1-DC5A-7634-FD65-42C73220A793}"/>
              </a:ext>
            </a:extLst>
          </p:cNvPr>
          <p:cNvSpPr txBox="1"/>
          <p:nvPr/>
        </p:nvSpPr>
        <p:spPr>
          <a:xfrm>
            <a:off x="7508240" y="1615440"/>
            <a:ext cx="2204720" cy="95410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/>
              <a:t>衡山</a:t>
            </a:r>
            <a:r>
              <a:rPr lang="zh-CN" altLang="en-US" sz="2400" b="1"/>
              <a:t>路中学</a:t>
            </a:r>
            <a:endParaRPr lang="en-US" altLang="zh-CN" sz="2400" b="1"/>
          </a:p>
          <a:p>
            <a:r>
              <a:rPr lang="zh-CN" altLang="en-US" sz="2400" b="1"/>
              <a:t>珠小东校片区</a:t>
            </a:r>
          </a:p>
        </p:txBody>
      </p:sp>
    </p:spTree>
    <p:extLst>
      <p:ext uri="{BB962C8B-B14F-4D97-AF65-F5344CB8AC3E}">
        <p14:creationId xmlns:p14="http://schemas.microsoft.com/office/powerpoint/2010/main" val="3051566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D0405D-9D25-CE1D-63FC-D3BD5350D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349" y="0"/>
            <a:ext cx="5369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66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17C8C9-F030-0FE5-F6C2-B65CC9A19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71" y="0"/>
            <a:ext cx="116912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72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99</Words>
  <Application>Microsoft Office PowerPoint</Application>
  <PresentationFormat>宽屏</PresentationFormat>
  <Paragraphs>9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Inter</vt:lpstr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4</cp:revision>
  <cp:lastPrinted>2025-11-15T01:33:39Z</cp:lastPrinted>
  <dcterms:created xsi:type="dcterms:W3CDTF">2025-11-15T01:32:17Z</dcterms:created>
  <dcterms:modified xsi:type="dcterms:W3CDTF">2025-11-15T05:17:52Z</dcterms:modified>
</cp:coreProperties>
</file>